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9" r:id="rId4"/>
    <p:sldId id="288" r:id="rId5"/>
    <p:sldId id="290" r:id="rId6"/>
    <p:sldId id="278" r:id="rId7"/>
    <p:sldId id="291" r:id="rId8"/>
    <p:sldId id="279" r:id="rId9"/>
    <p:sldId id="280" r:id="rId10"/>
    <p:sldId id="258" r:id="rId11"/>
    <p:sldId id="281" r:id="rId12"/>
    <p:sldId id="272" r:id="rId13"/>
    <p:sldId id="259" r:id="rId14"/>
    <p:sldId id="282" r:id="rId15"/>
    <p:sldId id="286" r:id="rId16"/>
    <p:sldId id="283" r:id="rId17"/>
    <p:sldId id="284" r:id="rId18"/>
    <p:sldId id="276" r:id="rId19"/>
    <p:sldId id="263" r:id="rId20"/>
    <p:sldId id="265" r:id="rId21"/>
    <p:sldId id="266" r:id="rId22"/>
    <p:sldId id="285" r:id="rId23"/>
    <p:sldId id="267" r:id="rId24"/>
    <p:sldId id="269" r:id="rId25"/>
    <p:sldId id="270" r:id="rId26"/>
    <p:sldId id="271" r:id="rId27"/>
    <p:sldId id="277" r:id="rId28"/>
    <p:sldId id="268" r:id="rId29"/>
    <p:sldId id="28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8"/>
    <p:restoredTop sz="80694"/>
  </p:normalViewPr>
  <p:slideViewPr>
    <p:cSldViewPr snapToGrid="0" snapToObjects="1">
      <p:cViewPr>
        <p:scale>
          <a:sx n="140" d="100"/>
          <a:sy n="140" d="100"/>
        </p:scale>
        <p:origin x="8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1D0-1460-8345-A246-82B3D976F80E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0B64-96E5-E343-8F01-D31FEDCA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2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11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8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9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1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0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6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5FCF-BAFD-1342-B016-90CE965F77F5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B56-37F9-4C4B-BF93-F1A333879F4A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070-26B3-8043-A1C1-AEAAE1CC19D7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0441-C4BC-D24C-AED7-86F67408266E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2E14-006B-7744-B5C2-218AF6B6C0A1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1A14-E00D-9448-99CA-BF720EBBCFF9}" type="datetime1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A723-54F0-B24A-AB0F-0960D58DFC0F}" type="datetime1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4768-3126-3041-9DB0-A27889331CF5}" type="datetime1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28650" y="841249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2B40-24B8-4146-9974-8BE088458248}" type="datetime1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8331-49C6-194C-A7AF-DD85D8ED58CF}" type="datetime1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879D-FFD7-FA41-97EE-D7DA94862A40}" type="datetime1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5739"/>
            <a:ext cx="7886700" cy="65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397D-D493-DA47-B41D-AFBE69CC013D}" type="datetime1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57" y="185738"/>
            <a:ext cx="293393" cy="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Landmark </a:t>
            </a:r>
            <a:r>
              <a:rPr lang="en-US" dirty="0" smtClean="0"/>
              <a:t>Recognition with Triplet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Jifu Zhao</a:t>
            </a:r>
          </a:p>
          <a:p>
            <a:r>
              <a:rPr lang="en-US" dirty="0" smtClean="0"/>
              <a:t>04/26/2018, Urbana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0" y="1014707"/>
            <a:ext cx="6734051" cy="5050538"/>
          </a:xfrm>
        </p:spPr>
      </p:pic>
    </p:spTree>
    <p:extLst>
      <p:ext uri="{BB962C8B-B14F-4D97-AF65-F5344CB8AC3E}">
        <p14:creationId xmlns:p14="http://schemas.microsoft.com/office/powerpoint/2010/main" val="10034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March 01 2018, Google release a new dataset for landmark recognition</a:t>
            </a:r>
          </a:p>
          <a:p>
            <a:pPr lvl="1"/>
            <a:r>
              <a:rPr lang="en-US" dirty="0" smtClean="0"/>
              <a:t>1,225,029 training images with 14,951 landmarks</a:t>
            </a:r>
          </a:p>
          <a:p>
            <a:pPr lvl="1"/>
            <a:r>
              <a:rPr lang="en-US" dirty="0" smtClean="0"/>
              <a:t>117,703 test images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019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case</a:t>
            </a:r>
          </a:p>
          <a:p>
            <a:pPr lvl="1"/>
            <a:r>
              <a:rPr lang="en-US" dirty="0" smtClean="0"/>
              <a:t>113,783 training images with 14,943 different landmarks</a:t>
            </a:r>
          </a:p>
          <a:p>
            <a:pPr lvl="1"/>
            <a:r>
              <a:rPr lang="en-US" dirty="0" smtClean="0"/>
              <a:t>22,255 validation images with 7675 different landmarks</a:t>
            </a:r>
          </a:p>
          <a:p>
            <a:pPr lvl="1"/>
            <a:r>
              <a:rPr lang="en-US" dirty="0" smtClean="0"/>
              <a:t>22,391 test images with 14436 different landmarks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4282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1: Random Guess</a:t>
            </a:r>
          </a:p>
          <a:p>
            <a:pPr lvl="1"/>
            <a:r>
              <a:rPr lang="en-US" dirty="0" smtClean="0"/>
              <a:t>Extremely low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1: Random Guess</a:t>
            </a:r>
          </a:p>
          <a:p>
            <a:pPr lvl="1"/>
            <a:r>
              <a:rPr lang="en-US" dirty="0" smtClean="0"/>
              <a:t>Extremely low accuracy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1: Random Guess</a:t>
            </a:r>
          </a:p>
          <a:p>
            <a:pPr lvl="1"/>
            <a:r>
              <a:rPr lang="en-US" dirty="0" smtClean="0"/>
              <a:t>Extremely low accuracy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2796" r="895" b="1418"/>
          <a:stretch/>
        </p:blipFill>
        <p:spPr>
          <a:xfrm>
            <a:off x="699247" y="2321859"/>
            <a:ext cx="7745506" cy="4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1: Random Guess</a:t>
            </a:r>
          </a:p>
          <a:p>
            <a:pPr lvl="1"/>
            <a:r>
              <a:rPr lang="en-US" dirty="0" smtClean="0"/>
              <a:t>Extremely low accuracy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 2: Classical CNN for Multiclass Classification</a:t>
            </a:r>
          </a:p>
          <a:p>
            <a:pPr lvl="1"/>
            <a:r>
              <a:rPr lang="en-US" dirty="0"/>
              <a:t>Large amount of </a:t>
            </a:r>
            <a:r>
              <a:rPr lang="en-US" dirty="0" smtClean="0"/>
              <a:t>landmarks: 14,951 </a:t>
            </a:r>
            <a:r>
              <a:rPr lang="en-US" dirty="0"/>
              <a:t>different </a:t>
            </a:r>
            <a:r>
              <a:rPr lang="en-US" dirty="0" smtClean="0"/>
              <a:t>classes</a:t>
            </a:r>
            <a:endParaRPr lang="en-US" dirty="0"/>
          </a:p>
          <a:p>
            <a:pPr lvl="1"/>
            <a:r>
              <a:rPr lang="en-US" dirty="0"/>
              <a:t>Imbalanced </a:t>
            </a:r>
            <a:r>
              <a:rPr lang="en-US" dirty="0" smtClean="0"/>
              <a:t>data: </a:t>
            </a:r>
            <a:r>
              <a:rPr lang="en-US" dirty="0"/>
              <a:t>Some landmarks only have 1 training </a:t>
            </a:r>
            <a:r>
              <a:rPr lang="en-US" dirty="0" smtClean="0"/>
              <a:t>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1: Random Guess</a:t>
            </a:r>
          </a:p>
          <a:p>
            <a:pPr lvl="1"/>
            <a:r>
              <a:rPr lang="en-US" dirty="0" smtClean="0"/>
              <a:t>Extremely low accuracy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 2: Classical CNN for Multiclass Classification</a:t>
            </a:r>
          </a:p>
          <a:p>
            <a:pPr lvl="1"/>
            <a:r>
              <a:rPr lang="en-US" dirty="0"/>
              <a:t>Large amount of </a:t>
            </a:r>
            <a:r>
              <a:rPr lang="en-US" dirty="0" smtClean="0"/>
              <a:t>landmarks: 14,951 </a:t>
            </a:r>
            <a:r>
              <a:rPr lang="en-US" dirty="0"/>
              <a:t>different </a:t>
            </a:r>
            <a:r>
              <a:rPr lang="en-US" dirty="0" smtClean="0"/>
              <a:t>classes</a:t>
            </a:r>
            <a:endParaRPr lang="en-US" dirty="0"/>
          </a:p>
          <a:p>
            <a:pPr lvl="1"/>
            <a:r>
              <a:rPr lang="en-US" dirty="0"/>
              <a:t>Imbalanced </a:t>
            </a:r>
            <a:r>
              <a:rPr lang="en-US" dirty="0" smtClean="0"/>
              <a:t>data: </a:t>
            </a:r>
            <a:r>
              <a:rPr lang="en-US" dirty="0"/>
              <a:t>Some landmarks only have 1 training </a:t>
            </a:r>
            <a:r>
              <a:rPr lang="en-US" dirty="0" smtClean="0"/>
              <a:t>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can we do?</a:t>
            </a:r>
          </a:p>
          <a:p>
            <a:pPr lvl="1"/>
            <a:r>
              <a:rPr lang="en-US" dirty="0" smtClean="0"/>
              <a:t>Try to learn a metric for similarity/distance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18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76559" y="5232538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68700" y="4497311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68701" y="5326034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703543" y="4419857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67370" y="5712199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392267" y="4915220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21244" y="5433623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9250" y="4139672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400864" y="3632041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62364" y="5264621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73653" y="4382302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74165" y="5712199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78072" y="4947303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28040" y="5433623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89360" y="4102118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254505" y="4437071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254505" y="5358117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721343" y="3859218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Goal:</a:t>
                </a:r>
              </a:p>
              <a:p>
                <a:pPr lvl="2"/>
                <a:r>
                  <a:rPr lang="en-US" dirty="0" smtClean="0"/>
                  <a:t>Learn new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dirty="0" smtClean="0"/>
                  <a:t> of the original image such that </a:t>
                </a:r>
              </a:p>
              <a:p>
                <a:pPr lvl="2"/>
                <a:endParaRPr lang="en-US" sz="500" dirty="0" smtClean="0"/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lvl="2"/>
                <a:r>
                  <a:rPr lang="en-US" dirty="0" smtClean="0"/>
                  <a:t>Add some margin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pPr lvl="2"/>
                <a:endParaRPr lang="en-US" sz="500" dirty="0" smtClean="0">
                  <a:ea typeface="Cambria Math" charset="0"/>
                  <a:cs typeface="Cambria Math" charset="0"/>
                </a:endParaRP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Triplet Loss:</a:t>
                </a:r>
              </a:p>
              <a:p>
                <a:pPr lvl="1"/>
                <a:endParaRPr lang="en-US" sz="5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 0}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  <a:blipFill rotWithShape="0">
                <a:blip r:embed="rId3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32487" y="3161746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32488" y="5023204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2488" y="2587691"/>
            <a:ext cx="1077686" cy="3454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93995" y="3161746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93995" y="5023204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87674" y="2587691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2" name="Straight Arrow Connector 11"/>
          <p:cNvCxnSpPr>
            <a:stCxn id="12" idx="1"/>
          </p:cNvCxnSpPr>
          <p:nvPr/>
        </p:nvCxnSpPr>
        <p:spPr>
          <a:xfrm flipH="1">
            <a:off x="2810173" y="3978174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271332" y="4794603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66717" y="2933145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2"/>
          </p:cNvCxnSpPr>
          <p:nvPr/>
        </p:nvCxnSpPr>
        <p:spPr>
          <a:xfrm flipH="1" flipV="1">
            <a:off x="4526518" y="2906098"/>
            <a:ext cx="854" cy="2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32838" y="4794603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10173" y="3735800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49182" y="3161746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9182" y="5023204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49182" y="2587691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065360" y="3978174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0"/>
            <a:endCxn id="24" idx="2"/>
          </p:cNvCxnSpPr>
          <p:nvPr/>
        </p:nvCxnSpPr>
        <p:spPr>
          <a:xfrm flipV="1">
            <a:off x="6788025" y="2906098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788025" y="4794603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65360" y="3735800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680331" y="1593277"/>
                <a:ext cx="3820120" cy="3930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0}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331" y="1593277"/>
                <a:ext cx="3820120" cy="393031"/>
              </a:xfrm>
              <a:prstGeom prst="rect">
                <a:avLst/>
              </a:prstGeom>
              <a:blipFill rotWithShape="0">
                <a:blip r:embed="rId3"/>
                <a:stretch>
                  <a:fillRect t="-46269" b="-656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2272395" y="2013636"/>
            <a:ext cx="1308048" cy="5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26516" y="2009157"/>
            <a:ext cx="6322" cy="57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351210" y="1999972"/>
            <a:ext cx="1436815" cy="5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01725" y="2055591"/>
            <a:ext cx="40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f(a)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71521" y="1255825"/>
            <a:ext cx="10098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/>
              <a:t>Triplet Loss </a:t>
            </a:r>
            <a:endParaRPr lang="en-US" sz="1350" dirty="0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3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well developed area in computer vision</a:t>
            </a:r>
          </a:p>
          <a:p>
            <a:r>
              <a:rPr lang="en-US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Triplet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CNN from scratch</a:t>
            </a:r>
          </a:p>
          <a:p>
            <a:pPr lvl="1"/>
            <a:r>
              <a:rPr lang="en-US" dirty="0" smtClean="0"/>
              <a:t>Works with large training set, enough training time and advanced hardware</a:t>
            </a:r>
          </a:p>
          <a:p>
            <a:pPr lvl="1"/>
            <a:endParaRPr lang="en-US" dirty="0"/>
          </a:p>
          <a:p>
            <a:r>
              <a:rPr lang="en-US" dirty="0" smtClean="0"/>
              <a:t>Fun-tuning with pre-trained models</a:t>
            </a:r>
          </a:p>
          <a:p>
            <a:pPr lvl="1"/>
            <a:r>
              <a:rPr lang="en-US" dirty="0" smtClean="0"/>
              <a:t>VGG16, InceptionV3, and </a:t>
            </a:r>
            <a:r>
              <a:rPr lang="en-US" dirty="0" err="1" smtClean="0"/>
              <a:t>ResNet</a:t>
            </a:r>
            <a:r>
              <a:rPr lang="en-US" dirty="0" smtClean="0"/>
              <a:t> have been well trained</a:t>
            </a:r>
          </a:p>
          <a:p>
            <a:pPr lvl="1"/>
            <a:r>
              <a:rPr lang="en-US" dirty="0" smtClean="0"/>
              <a:t>Lower layers usually encode more generic, reusable features</a:t>
            </a:r>
          </a:p>
          <a:p>
            <a:pPr lvl="1"/>
            <a:r>
              <a:rPr lang="en-US" dirty="0" smtClean="0"/>
              <a:t>Higher layers encode more specialized features</a:t>
            </a:r>
          </a:p>
          <a:p>
            <a:pPr lvl="1"/>
            <a:r>
              <a:rPr lang="en-US" dirty="0" smtClean="0"/>
              <a:t>Freeze lower layers and only train the top several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new image, how to predict its landmark?</a:t>
            </a:r>
          </a:p>
          <a:p>
            <a:pPr lvl="1"/>
            <a:r>
              <a:rPr lang="en-US" dirty="0" smtClean="0"/>
              <a:t>K-Nearest Neighbors</a:t>
            </a:r>
          </a:p>
          <a:p>
            <a:r>
              <a:rPr lang="en-US" dirty="0" smtClean="0"/>
              <a:t>Final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02968" y="3882365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Trained Neural </a:t>
            </a:r>
            <a:r>
              <a:rPr lang="en-US" sz="1350" dirty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02968" y="574382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</a:t>
            </a:r>
            <a:r>
              <a:rPr lang="en-US" sz="1350" dirty="0" smtClean="0">
                <a:solidFill>
                  <a:schemeClr val="tx1"/>
                </a:solidFill>
              </a:rPr>
              <a:t>Image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2968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41811" y="3626717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41811" y="5515222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64520" y="18879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64520" y="23451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64520" y="2826726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3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51896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4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1896" y="442367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- 3 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64520" y="4890199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39272" y="5392031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51896" y="5858557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704886" y="3852174"/>
            <a:ext cx="79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r>
              <a:rPr lang="en-US" dirty="0" smtClean="0"/>
              <a:t>.....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15" idx="3"/>
          </p:cNvCxnSpPr>
          <p:nvPr/>
        </p:nvCxnSpPr>
        <p:spPr>
          <a:xfrm flipV="1">
            <a:off x="2380654" y="2061090"/>
            <a:ext cx="3158618" cy="140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  <a:endCxn id="20" idx="1"/>
          </p:cNvCxnSpPr>
          <p:nvPr/>
        </p:nvCxnSpPr>
        <p:spPr>
          <a:xfrm flipV="1">
            <a:off x="2380654" y="2504346"/>
            <a:ext cx="3183866" cy="96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35" idx="1"/>
          </p:cNvCxnSpPr>
          <p:nvPr/>
        </p:nvCxnSpPr>
        <p:spPr>
          <a:xfrm>
            <a:off x="2380654" y="3467514"/>
            <a:ext cx="3171242" cy="255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3"/>
            <a:endCxn id="21" idx="1"/>
          </p:cNvCxnSpPr>
          <p:nvPr/>
        </p:nvCxnSpPr>
        <p:spPr>
          <a:xfrm flipV="1">
            <a:off x="2380654" y="2985930"/>
            <a:ext cx="3183866" cy="48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22" idx="1"/>
          </p:cNvCxnSpPr>
          <p:nvPr/>
        </p:nvCxnSpPr>
        <p:spPr>
          <a:xfrm>
            <a:off x="2380654" y="3467514"/>
            <a:ext cx="3171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23" idx="1"/>
          </p:cNvCxnSpPr>
          <p:nvPr/>
        </p:nvCxnSpPr>
        <p:spPr>
          <a:xfrm>
            <a:off x="2380654" y="3467514"/>
            <a:ext cx="3171242" cy="111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3"/>
            <a:endCxn id="24" idx="1"/>
          </p:cNvCxnSpPr>
          <p:nvPr/>
        </p:nvCxnSpPr>
        <p:spPr>
          <a:xfrm>
            <a:off x="2380654" y="3467514"/>
            <a:ext cx="3183866" cy="158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3"/>
            <a:endCxn id="34" idx="1"/>
          </p:cNvCxnSpPr>
          <p:nvPr/>
        </p:nvCxnSpPr>
        <p:spPr>
          <a:xfrm>
            <a:off x="2380654" y="3467514"/>
            <a:ext cx="3158618" cy="208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85213" y="2455408"/>
            <a:ext cx="6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KNN</a:t>
            </a:r>
            <a:endParaRPr lang="en-US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2010977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45855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9897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444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5855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9896" y="2387123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9034" y="23871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5853" y="344863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2443" y="45296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45853" y="452956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92442" y="5604427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 !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well developed area in computer vision</a:t>
            </a:r>
          </a:p>
          <a:p>
            <a:r>
              <a:rPr lang="en-US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/>
          <a:stretch/>
        </p:blipFill>
        <p:spPr>
          <a:xfrm>
            <a:off x="918972" y="2122606"/>
            <a:ext cx="7306056" cy="3652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846" y="5966426"/>
            <a:ext cx="370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Image: https</a:t>
            </a:r>
            <a:r>
              <a:rPr lang="en-US" sz="1600" dirty="0"/>
              <a:t>://</a:t>
            </a:r>
            <a:r>
              <a:rPr lang="en-US" sz="1600" dirty="0" err="1"/>
              <a:t>plot.ly</a:t>
            </a:r>
            <a:r>
              <a:rPr lang="en-US" sz="1600" dirty="0"/>
              <a:t>/~</a:t>
            </a:r>
            <a:r>
              <a:rPr lang="en-US" sz="1600" dirty="0" err="1"/>
              <a:t>botevmg</a:t>
            </a:r>
            <a:r>
              <a:rPr lang="en-US" sz="1600" dirty="0"/>
              <a:t>/5.embed</a:t>
            </a:r>
          </a:p>
        </p:txBody>
      </p:sp>
    </p:spTree>
    <p:extLst>
      <p:ext uri="{BB962C8B-B14F-4D97-AF65-F5344CB8AC3E}">
        <p14:creationId xmlns:p14="http://schemas.microsoft.com/office/powerpoint/2010/main" val="15229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well developed area in computer vision</a:t>
            </a:r>
          </a:p>
          <a:p>
            <a:r>
              <a:rPr lang="en-US" dirty="0" smtClean="0"/>
              <a:t>With deep learning, machine can beat human</a:t>
            </a:r>
          </a:p>
          <a:p>
            <a:r>
              <a:rPr lang="en-US" dirty="0" smtClean="0"/>
              <a:t>Large amount of training images is required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cs-CZ" dirty="0"/>
              <a:t>CIFAR-10: </a:t>
            </a:r>
            <a:r>
              <a:rPr lang="de-DE" dirty="0"/>
              <a:t>60,000 </a:t>
            </a:r>
            <a:r>
              <a:rPr lang="de-DE" dirty="0" err="1"/>
              <a:t>images</a:t>
            </a:r>
            <a:r>
              <a:rPr lang="de-DE" dirty="0"/>
              <a:t> in 10 </a:t>
            </a:r>
            <a:r>
              <a:rPr lang="de-DE" dirty="0" err="1"/>
              <a:t>classes</a:t>
            </a:r>
            <a:r>
              <a:rPr lang="de-DE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ImageNet: </a:t>
            </a:r>
            <a:r>
              <a:rPr lang="cs-CZ" dirty="0" smtClean="0"/>
              <a:t>14,197,122 </a:t>
            </a:r>
            <a:r>
              <a:rPr lang="cs-CZ" dirty="0" err="1" smtClean="0"/>
              <a:t>images</a:t>
            </a:r>
            <a:r>
              <a:rPr lang="cs-CZ" dirty="0" smtClean="0"/>
              <a:t> in 1,000 </a:t>
            </a:r>
            <a:r>
              <a:rPr lang="cs-CZ" dirty="0" err="1" smtClean="0"/>
              <a:t>classes</a:t>
            </a:r>
            <a:r>
              <a:rPr lang="cs-CZ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well developed area in computer vision</a:t>
            </a:r>
          </a:p>
          <a:p>
            <a:r>
              <a:rPr lang="en-US" dirty="0" smtClean="0"/>
              <a:t>With deep learning, machine can beat human</a:t>
            </a:r>
          </a:p>
          <a:p>
            <a:r>
              <a:rPr lang="en-US" dirty="0" smtClean="0"/>
              <a:t>Large amount of training images is required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cs-CZ" dirty="0"/>
              <a:t>CIFAR-10: </a:t>
            </a:r>
            <a:r>
              <a:rPr lang="de-DE" dirty="0"/>
              <a:t>60,000 </a:t>
            </a:r>
            <a:r>
              <a:rPr lang="de-DE" dirty="0" err="1"/>
              <a:t>images</a:t>
            </a:r>
            <a:r>
              <a:rPr lang="de-DE" dirty="0"/>
              <a:t> in 10 </a:t>
            </a:r>
            <a:r>
              <a:rPr lang="de-DE" dirty="0" err="1"/>
              <a:t>classes</a:t>
            </a:r>
            <a:r>
              <a:rPr lang="de-DE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ImageNet: </a:t>
            </a:r>
            <a:r>
              <a:rPr lang="cs-CZ" dirty="0" smtClean="0"/>
              <a:t>14,197,122 </a:t>
            </a:r>
            <a:r>
              <a:rPr lang="cs-CZ" dirty="0" err="1" smtClean="0"/>
              <a:t>images</a:t>
            </a:r>
            <a:r>
              <a:rPr lang="cs-CZ" dirty="0" smtClean="0"/>
              <a:t> in 1,000 </a:t>
            </a:r>
            <a:r>
              <a:rPr lang="cs-CZ" dirty="0" err="1" smtClean="0"/>
              <a:t>classes</a:t>
            </a:r>
            <a:r>
              <a:rPr lang="cs-CZ" dirty="0" smtClean="0"/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limited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availale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/>
              <a:t>One-Shot</a:t>
            </a:r>
            <a:r>
              <a:rPr lang="de-DE" dirty="0" smtClean="0"/>
              <a:t> Learning</a:t>
            </a:r>
            <a:endParaRPr lang="cs-CZ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One-shot </a:t>
            </a:r>
            <a:r>
              <a:rPr lang="en-US" b="1" dirty="0" smtClean="0"/>
              <a:t>learning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object categorization problem in computer vision. </a:t>
            </a:r>
            <a:r>
              <a:rPr lang="en-US" dirty="0"/>
              <a:t>Whereas most machine learning based object categorization algorithms require training on hundreds or thousands of images and very large datasets, one-shot learning aims to learn information about object categories from one, or only a few, training images.</a:t>
            </a:r>
            <a:endParaRPr lang="en-US" dirty="0"/>
          </a:p>
          <a:p>
            <a:r>
              <a:rPr lang="en-US" dirty="0" smtClean="0"/>
              <a:t>Characteristics:</a:t>
            </a:r>
          </a:p>
          <a:p>
            <a:pPr lvl="1"/>
            <a:r>
              <a:rPr lang="en-US" dirty="0" smtClean="0"/>
              <a:t>Less training images for each class</a:t>
            </a:r>
          </a:p>
          <a:p>
            <a:pPr lvl="1"/>
            <a:r>
              <a:rPr lang="en-US" dirty="0" smtClean="0"/>
              <a:t>Potentially large amount of classes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b="4649"/>
          <a:stretch/>
        </p:blipFill>
        <p:spPr>
          <a:xfrm>
            <a:off x="4179780" y="3838122"/>
            <a:ext cx="4335570" cy="266217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7213" r="7763"/>
          <a:stretch/>
        </p:blipFill>
        <p:spPr>
          <a:xfrm>
            <a:off x="438912" y="3838122"/>
            <a:ext cx="3638415" cy="2657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Characteristics:</a:t>
            </a:r>
          </a:p>
          <a:p>
            <a:pPr lvl="1"/>
            <a:r>
              <a:rPr lang="en-US" dirty="0"/>
              <a:t>Less training images for each class</a:t>
            </a:r>
          </a:p>
          <a:p>
            <a:pPr lvl="1"/>
            <a:r>
              <a:rPr lang="en-US" dirty="0"/>
              <a:t>Potentially large amount of classes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Face/Item </a:t>
            </a:r>
            <a:r>
              <a:rPr lang="en-US" dirty="0" smtClean="0"/>
              <a:t>Verification</a:t>
            </a:r>
          </a:p>
          <a:p>
            <a:pPr lvl="1"/>
            <a:r>
              <a:rPr lang="en-US" dirty="0" smtClean="0"/>
              <a:t>Street-to-Shop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200" t="8755" r="21100" b="18711"/>
          <a:stretch/>
        </p:blipFill>
        <p:spPr>
          <a:xfrm>
            <a:off x="4572000" y="1020636"/>
            <a:ext cx="3968496" cy="23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3" y="1574158"/>
            <a:ext cx="6137074" cy="4602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photo, can we recognize the correct landmarks it contains? </a:t>
            </a:r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March 01 2018, Google release a new dataset for landmark recognition</a:t>
            </a:r>
          </a:p>
          <a:p>
            <a:pPr lvl="1"/>
            <a:r>
              <a:rPr lang="en-US" dirty="0" smtClean="0"/>
              <a:t>1,225,029 training images with 14,951 landmarks</a:t>
            </a:r>
          </a:p>
          <a:p>
            <a:pPr lvl="1"/>
            <a:r>
              <a:rPr lang="en-US" dirty="0" smtClean="0"/>
              <a:t>117,703 test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8B912F2-40E4-AB44-9FAA-19FD2B3B6E92}" vid="{6B07A6FA-D1DD-4B41-8D20-86DE3CA488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UIUC169_2</Template>
  <TotalTime>201</TotalTime>
  <Words>771</Words>
  <Application>Microsoft Macintosh PowerPoint</Application>
  <PresentationFormat>On-screen Show (4:3)</PresentationFormat>
  <Paragraphs>217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Cambria Math</vt:lpstr>
      <vt:lpstr>Mangal</vt:lpstr>
      <vt:lpstr>Arial</vt:lpstr>
      <vt:lpstr>Office Theme</vt:lpstr>
      <vt:lpstr>Landmark Recognition with Triplet Network</vt:lpstr>
      <vt:lpstr>Object Recognition</vt:lpstr>
      <vt:lpstr>Object Recognition</vt:lpstr>
      <vt:lpstr>Object Recognition</vt:lpstr>
      <vt:lpstr>Object Recognition</vt:lpstr>
      <vt:lpstr>One-Shot Learning</vt:lpstr>
      <vt:lpstr>One-Shot Learning</vt:lpstr>
      <vt:lpstr>Landmark Recognition</vt:lpstr>
      <vt:lpstr>Data</vt:lpstr>
      <vt:lpstr>Data</vt:lpstr>
      <vt:lpstr>Data</vt:lpstr>
      <vt:lpstr>Data</vt:lpstr>
      <vt:lpstr>Methodology</vt:lpstr>
      <vt:lpstr>Methodology</vt:lpstr>
      <vt:lpstr>Methodology</vt:lpstr>
      <vt:lpstr>Methodology</vt:lpstr>
      <vt:lpstr>Methodology</vt:lpstr>
      <vt:lpstr>Triplet Loss</vt:lpstr>
      <vt:lpstr>Triplet Network</vt:lpstr>
      <vt:lpstr>Triplet Network</vt:lpstr>
      <vt:lpstr>Training</vt:lpstr>
      <vt:lpstr>Prediction</vt:lpstr>
      <vt:lpstr>Results</vt:lpstr>
      <vt:lpstr>Results</vt:lpstr>
      <vt:lpstr>Results</vt:lpstr>
      <vt:lpstr>Results</vt:lpstr>
      <vt:lpstr>Results</vt:lpstr>
      <vt:lpstr>Summary</vt:lpstr>
      <vt:lpstr>Questions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Jifu Zhao</dc:creator>
  <cp:lastModifiedBy>Jifu Zhao</cp:lastModifiedBy>
  <cp:revision>36</cp:revision>
  <dcterms:created xsi:type="dcterms:W3CDTF">2018-04-02T19:28:20Z</dcterms:created>
  <dcterms:modified xsi:type="dcterms:W3CDTF">2018-04-06T21:56:27Z</dcterms:modified>
</cp:coreProperties>
</file>